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9"/>
  </p:notesMasterIdLst>
  <p:sldIdLst>
    <p:sldId id="256" r:id="rId2"/>
    <p:sldId id="355" r:id="rId3"/>
    <p:sldId id="356" r:id="rId4"/>
    <p:sldId id="358" r:id="rId5"/>
    <p:sldId id="357" r:id="rId6"/>
    <p:sldId id="359" r:id="rId7"/>
    <p:sldId id="361" r:id="rId8"/>
  </p:sldIdLst>
  <p:sldSz cx="12192000" cy="6858000"/>
  <p:notesSz cx="6858000" cy="9144000"/>
  <p:defaultTextStyle>
    <a:defPPr>
      <a:defRPr lang="LID4096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30D321C5-7270-4225-9BA5-0C67A6044421}">
          <p14:sldIdLst>
            <p14:sldId id="256"/>
          </p14:sldIdLst>
        </p14:section>
        <p14:section name="Chapters" id="{C7D232EA-EA83-4B9D-8913-BAAFE0DADC78}">
          <p14:sldIdLst>
            <p14:sldId id="355"/>
            <p14:sldId id="356"/>
            <p14:sldId id="358"/>
            <p14:sldId id="357"/>
            <p14:sldId id="359"/>
          </p14:sldIdLst>
        </p14:section>
        <p14:section name="Outro" id="{E7B717F1-07D2-4CF6-B262-5BD50E0F72DE}">
          <p14:sldIdLst>
            <p14:sldId id="36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enjamin Schroeder" initials="BS" lastIdx="2" clrIdx="0">
    <p:extLst>
      <p:ext uri="{19B8F6BF-5375-455C-9EA6-DF929625EA0E}">
        <p15:presenceInfo xmlns:p15="http://schemas.microsoft.com/office/powerpoint/2012/main" userId="0c90e552e4a6dbe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6600"/>
    <a:srgbClr val="99FF66"/>
    <a:srgbClr val="008000"/>
    <a:srgbClr val="7F7F7F"/>
    <a:srgbClr val="ED3837"/>
    <a:srgbClr val="0001F2"/>
    <a:srgbClr val="33CC33"/>
    <a:srgbClr val="003300"/>
    <a:srgbClr val="66FF66"/>
    <a:srgbClr val="B8E0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E141A69-DBE4-4997-A63E-63D1831B4878}" v="1" dt="2022-01-06T11:44:09.65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957" autoAdjust="0"/>
    <p:restoredTop sz="85616" autoAdjust="0"/>
  </p:normalViewPr>
  <p:slideViewPr>
    <p:cSldViewPr snapToGrid="0">
      <p:cViewPr varScale="1">
        <p:scale>
          <a:sx n="87" d="100"/>
          <a:sy n="87" d="100"/>
        </p:scale>
        <p:origin x="564" y="45"/>
      </p:cViewPr>
      <p:guideLst/>
    </p:cSldViewPr>
  </p:slideViewPr>
  <p:outlineViewPr>
    <p:cViewPr>
      <p:scale>
        <a:sx n="33" d="100"/>
        <a:sy n="33" d="100"/>
      </p:scale>
      <p:origin x="0" y="-156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6/11/relationships/changesInfo" Target="changesInfos/changesInfo1.xml"/><Relationship Id="rId10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chroeder  Benjamin" userId="7f0326b8-bcc8-4341-a8d5-7f3304b37ce6" providerId="ADAL" clId="{8E141A69-DBE4-4997-A63E-63D1831B4878}"/>
    <pc:docChg chg="addSld delSld modSld addSection delSection modSection">
      <pc:chgData name="Schroeder  Benjamin" userId="7f0326b8-bcc8-4341-a8d5-7f3304b37ce6" providerId="ADAL" clId="{8E141A69-DBE4-4997-A63E-63D1831B4878}" dt="2022-01-06T11:50:04.516" v="18" actId="17846"/>
      <pc:docMkLst>
        <pc:docMk/>
      </pc:docMkLst>
      <pc:sldChg chg="del">
        <pc:chgData name="Schroeder  Benjamin" userId="7f0326b8-bcc8-4341-a8d5-7f3304b37ce6" providerId="ADAL" clId="{8E141A69-DBE4-4997-A63E-63D1831B4878}" dt="2022-01-06T11:43:06.645" v="10" actId="2696"/>
        <pc:sldMkLst>
          <pc:docMk/>
          <pc:sldMk cId="1027421477" sldId="342"/>
        </pc:sldMkLst>
      </pc:sldChg>
      <pc:sldChg chg="del">
        <pc:chgData name="Schroeder  Benjamin" userId="7f0326b8-bcc8-4341-a8d5-7f3304b37ce6" providerId="ADAL" clId="{8E141A69-DBE4-4997-A63E-63D1831B4878}" dt="2022-01-06T11:43:06.645" v="10" actId="2696"/>
        <pc:sldMkLst>
          <pc:docMk/>
          <pc:sldMk cId="2347987701" sldId="354"/>
        </pc:sldMkLst>
      </pc:sldChg>
      <pc:sldChg chg="modSp mod">
        <pc:chgData name="Schroeder  Benjamin" userId="7f0326b8-bcc8-4341-a8d5-7f3304b37ce6" providerId="ADAL" clId="{8E141A69-DBE4-4997-A63E-63D1831B4878}" dt="2022-01-06T11:42:33.852" v="1" actId="20577"/>
        <pc:sldMkLst>
          <pc:docMk/>
          <pc:sldMk cId="3944099762" sldId="355"/>
        </pc:sldMkLst>
        <pc:spChg chg="mod">
          <ac:chgData name="Schroeder  Benjamin" userId="7f0326b8-bcc8-4341-a8d5-7f3304b37ce6" providerId="ADAL" clId="{8E141A69-DBE4-4997-A63E-63D1831B4878}" dt="2022-01-06T11:42:33.852" v="1" actId="20577"/>
          <ac:spMkLst>
            <pc:docMk/>
            <pc:sldMk cId="3944099762" sldId="355"/>
            <ac:spMk id="2" creationId="{5952CF58-8C85-4E52-BBF0-6ED2193C812F}"/>
          </ac:spMkLst>
        </pc:spChg>
      </pc:sldChg>
      <pc:sldChg chg="modSp mod">
        <pc:chgData name="Schroeder  Benjamin" userId="7f0326b8-bcc8-4341-a8d5-7f3304b37ce6" providerId="ADAL" clId="{8E141A69-DBE4-4997-A63E-63D1831B4878}" dt="2022-01-06T11:42:37.004" v="3" actId="20577"/>
        <pc:sldMkLst>
          <pc:docMk/>
          <pc:sldMk cId="88708063" sldId="356"/>
        </pc:sldMkLst>
        <pc:spChg chg="mod">
          <ac:chgData name="Schroeder  Benjamin" userId="7f0326b8-bcc8-4341-a8d5-7f3304b37ce6" providerId="ADAL" clId="{8E141A69-DBE4-4997-A63E-63D1831B4878}" dt="2022-01-06T11:42:37.004" v="3" actId="20577"/>
          <ac:spMkLst>
            <pc:docMk/>
            <pc:sldMk cId="88708063" sldId="356"/>
            <ac:spMk id="2" creationId="{999B0A2E-1442-4E9A-9AE3-784AD32199B9}"/>
          </ac:spMkLst>
        </pc:spChg>
      </pc:sldChg>
      <pc:sldChg chg="modSp mod">
        <pc:chgData name="Schroeder  Benjamin" userId="7f0326b8-bcc8-4341-a8d5-7f3304b37ce6" providerId="ADAL" clId="{8E141A69-DBE4-4997-A63E-63D1831B4878}" dt="2022-01-06T11:42:45.860" v="7" actId="20577"/>
        <pc:sldMkLst>
          <pc:docMk/>
          <pc:sldMk cId="3960335789" sldId="357"/>
        </pc:sldMkLst>
        <pc:spChg chg="mod">
          <ac:chgData name="Schroeder  Benjamin" userId="7f0326b8-bcc8-4341-a8d5-7f3304b37ce6" providerId="ADAL" clId="{8E141A69-DBE4-4997-A63E-63D1831B4878}" dt="2022-01-06T11:42:45.860" v="7" actId="20577"/>
          <ac:spMkLst>
            <pc:docMk/>
            <pc:sldMk cId="3960335789" sldId="357"/>
            <ac:spMk id="2" creationId="{0773EB54-2FD1-448B-A15F-02B116FFB3ED}"/>
          </ac:spMkLst>
        </pc:spChg>
      </pc:sldChg>
      <pc:sldChg chg="modSp mod">
        <pc:chgData name="Schroeder  Benjamin" userId="7f0326b8-bcc8-4341-a8d5-7f3304b37ce6" providerId="ADAL" clId="{8E141A69-DBE4-4997-A63E-63D1831B4878}" dt="2022-01-06T11:42:40.139" v="5" actId="20577"/>
        <pc:sldMkLst>
          <pc:docMk/>
          <pc:sldMk cId="3866731069" sldId="358"/>
        </pc:sldMkLst>
        <pc:spChg chg="mod">
          <ac:chgData name="Schroeder  Benjamin" userId="7f0326b8-bcc8-4341-a8d5-7f3304b37ce6" providerId="ADAL" clId="{8E141A69-DBE4-4997-A63E-63D1831B4878}" dt="2022-01-06T11:42:40.139" v="5" actId="20577"/>
          <ac:spMkLst>
            <pc:docMk/>
            <pc:sldMk cId="3866731069" sldId="358"/>
            <ac:spMk id="2" creationId="{999B0A2E-1442-4E9A-9AE3-784AD32199B9}"/>
          </ac:spMkLst>
        </pc:spChg>
      </pc:sldChg>
      <pc:sldChg chg="modSp mod">
        <pc:chgData name="Schroeder  Benjamin" userId="7f0326b8-bcc8-4341-a8d5-7f3304b37ce6" providerId="ADAL" clId="{8E141A69-DBE4-4997-A63E-63D1831B4878}" dt="2022-01-06T11:42:48.998" v="9" actId="20577"/>
        <pc:sldMkLst>
          <pc:docMk/>
          <pc:sldMk cId="2011856364" sldId="359"/>
        </pc:sldMkLst>
        <pc:spChg chg="mod">
          <ac:chgData name="Schroeder  Benjamin" userId="7f0326b8-bcc8-4341-a8d5-7f3304b37ce6" providerId="ADAL" clId="{8E141A69-DBE4-4997-A63E-63D1831B4878}" dt="2022-01-06T11:42:48.998" v="9" actId="20577"/>
          <ac:spMkLst>
            <pc:docMk/>
            <pc:sldMk cId="2011856364" sldId="359"/>
            <ac:spMk id="2" creationId="{999B0A2E-1442-4E9A-9AE3-784AD32199B9}"/>
          </ac:spMkLst>
        </pc:spChg>
      </pc:sldChg>
      <pc:sldChg chg="new del">
        <pc:chgData name="Schroeder  Benjamin" userId="7f0326b8-bcc8-4341-a8d5-7f3304b37ce6" providerId="ADAL" clId="{8E141A69-DBE4-4997-A63E-63D1831B4878}" dt="2022-01-06T11:44:11.674" v="15" actId="47"/>
        <pc:sldMkLst>
          <pc:docMk/>
          <pc:sldMk cId="506184026" sldId="360"/>
        </pc:sldMkLst>
      </pc:sldChg>
      <pc:sldChg chg="del">
        <pc:chgData name="Schroeder  Benjamin" userId="7f0326b8-bcc8-4341-a8d5-7f3304b37ce6" providerId="ADAL" clId="{8E141A69-DBE4-4997-A63E-63D1831B4878}" dt="2022-01-06T11:43:06.645" v="10" actId="2696"/>
        <pc:sldMkLst>
          <pc:docMk/>
          <pc:sldMk cId="2443287015" sldId="360"/>
        </pc:sldMkLst>
      </pc:sldChg>
      <pc:sldChg chg="del">
        <pc:chgData name="Schroeder  Benjamin" userId="7f0326b8-bcc8-4341-a8d5-7f3304b37ce6" providerId="ADAL" clId="{8E141A69-DBE4-4997-A63E-63D1831B4878}" dt="2022-01-06T11:43:06.645" v="10" actId="2696"/>
        <pc:sldMkLst>
          <pc:docMk/>
          <pc:sldMk cId="2766282430" sldId="361"/>
        </pc:sldMkLst>
      </pc:sldChg>
      <pc:sldChg chg="add">
        <pc:chgData name="Schroeder  Benjamin" userId="7f0326b8-bcc8-4341-a8d5-7f3304b37ce6" providerId="ADAL" clId="{8E141A69-DBE4-4997-A63E-63D1831B4878}" dt="2022-01-06T11:44:09.659" v="14"/>
        <pc:sldMkLst>
          <pc:docMk/>
          <pc:sldMk cId="3993562719" sldId="361"/>
        </pc:sldMkLst>
      </pc:sldChg>
      <pc:sldChg chg="del">
        <pc:chgData name="Schroeder  Benjamin" userId="7f0326b8-bcc8-4341-a8d5-7f3304b37ce6" providerId="ADAL" clId="{8E141A69-DBE4-4997-A63E-63D1831B4878}" dt="2022-01-06T11:43:06.645" v="10" actId="2696"/>
        <pc:sldMkLst>
          <pc:docMk/>
          <pc:sldMk cId="2039380668" sldId="362"/>
        </pc:sldMkLst>
      </pc:sldChg>
      <pc:sldChg chg="del">
        <pc:chgData name="Schroeder  Benjamin" userId="7f0326b8-bcc8-4341-a8d5-7f3304b37ce6" providerId="ADAL" clId="{8E141A69-DBE4-4997-A63E-63D1831B4878}" dt="2022-01-06T11:43:06.645" v="10" actId="2696"/>
        <pc:sldMkLst>
          <pc:docMk/>
          <pc:sldMk cId="2648748548" sldId="467"/>
        </pc:sldMkLst>
      </pc:sldChg>
      <pc:sldChg chg="del">
        <pc:chgData name="Schroeder  Benjamin" userId="7f0326b8-bcc8-4341-a8d5-7f3304b37ce6" providerId="ADAL" clId="{8E141A69-DBE4-4997-A63E-63D1831B4878}" dt="2022-01-06T11:43:06.645" v="10" actId="2696"/>
        <pc:sldMkLst>
          <pc:docMk/>
          <pc:sldMk cId="771985998" sldId="501"/>
        </pc:sldMkLst>
      </pc:sldChg>
      <pc:sldChg chg="del">
        <pc:chgData name="Schroeder  Benjamin" userId="7f0326b8-bcc8-4341-a8d5-7f3304b37ce6" providerId="ADAL" clId="{8E141A69-DBE4-4997-A63E-63D1831B4878}" dt="2022-01-06T11:43:06.645" v="10" actId="2696"/>
        <pc:sldMkLst>
          <pc:docMk/>
          <pc:sldMk cId="1370077767" sldId="502"/>
        </pc:sldMkLst>
      </pc:sldChg>
      <pc:sldChg chg="del">
        <pc:chgData name="Schroeder  Benjamin" userId="7f0326b8-bcc8-4341-a8d5-7f3304b37ce6" providerId="ADAL" clId="{8E141A69-DBE4-4997-A63E-63D1831B4878}" dt="2022-01-06T11:43:06.645" v="10" actId="2696"/>
        <pc:sldMkLst>
          <pc:docMk/>
          <pc:sldMk cId="3427690571" sldId="503"/>
        </pc:sldMkLst>
      </pc:sldChg>
      <pc:sldChg chg="del">
        <pc:chgData name="Schroeder  Benjamin" userId="7f0326b8-bcc8-4341-a8d5-7f3304b37ce6" providerId="ADAL" clId="{8E141A69-DBE4-4997-A63E-63D1831B4878}" dt="2022-01-06T11:43:06.645" v="10" actId="2696"/>
        <pc:sldMkLst>
          <pc:docMk/>
          <pc:sldMk cId="3692239780" sldId="504"/>
        </pc:sldMkLst>
      </pc:sldChg>
      <pc:sldChg chg="del">
        <pc:chgData name="Schroeder  Benjamin" userId="7f0326b8-bcc8-4341-a8d5-7f3304b37ce6" providerId="ADAL" clId="{8E141A69-DBE4-4997-A63E-63D1831B4878}" dt="2022-01-06T11:43:06.645" v="10" actId="2696"/>
        <pc:sldMkLst>
          <pc:docMk/>
          <pc:sldMk cId="1681600904" sldId="505"/>
        </pc:sldMkLst>
      </pc:sldChg>
      <pc:sldChg chg="del">
        <pc:chgData name="Schroeder  Benjamin" userId="7f0326b8-bcc8-4341-a8d5-7f3304b37ce6" providerId="ADAL" clId="{8E141A69-DBE4-4997-A63E-63D1831B4878}" dt="2022-01-06T11:43:06.645" v="10" actId="2696"/>
        <pc:sldMkLst>
          <pc:docMk/>
          <pc:sldMk cId="1331202830" sldId="507"/>
        </pc:sldMkLst>
      </pc:sldChg>
      <pc:sldChg chg="del">
        <pc:chgData name="Schroeder  Benjamin" userId="7f0326b8-bcc8-4341-a8d5-7f3304b37ce6" providerId="ADAL" clId="{8E141A69-DBE4-4997-A63E-63D1831B4878}" dt="2022-01-06T11:43:06.645" v="10" actId="2696"/>
        <pc:sldMkLst>
          <pc:docMk/>
          <pc:sldMk cId="1089330042" sldId="508"/>
        </pc:sldMkLst>
      </pc:sldChg>
      <pc:sldChg chg="del">
        <pc:chgData name="Schroeder  Benjamin" userId="7f0326b8-bcc8-4341-a8d5-7f3304b37ce6" providerId="ADAL" clId="{8E141A69-DBE4-4997-A63E-63D1831B4878}" dt="2022-01-06T11:43:06.645" v="10" actId="2696"/>
        <pc:sldMkLst>
          <pc:docMk/>
          <pc:sldMk cId="2427460079" sldId="509"/>
        </pc:sldMkLst>
      </pc:sldChg>
      <pc:sldChg chg="del">
        <pc:chgData name="Schroeder  Benjamin" userId="7f0326b8-bcc8-4341-a8d5-7f3304b37ce6" providerId="ADAL" clId="{8E141A69-DBE4-4997-A63E-63D1831B4878}" dt="2022-01-06T11:43:06.645" v="10" actId="2696"/>
        <pc:sldMkLst>
          <pc:docMk/>
          <pc:sldMk cId="2053038902" sldId="510"/>
        </pc:sldMkLst>
      </pc:sldChg>
      <pc:sldChg chg="del">
        <pc:chgData name="Schroeder  Benjamin" userId="7f0326b8-bcc8-4341-a8d5-7f3304b37ce6" providerId="ADAL" clId="{8E141A69-DBE4-4997-A63E-63D1831B4878}" dt="2022-01-06T11:43:06.645" v="10" actId="2696"/>
        <pc:sldMkLst>
          <pc:docMk/>
          <pc:sldMk cId="1905133354" sldId="511"/>
        </pc:sldMkLst>
      </pc:sldChg>
      <pc:sldChg chg="del">
        <pc:chgData name="Schroeder  Benjamin" userId="7f0326b8-bcc8-4341-a8d5-7f3304b37ce6" providerId="ADAL" clId="{8E141A69-DBE4-4997-A63E-63D1831B4878}" dt="2022-01-06T11:43:06.645" v="10" actId="2696"/>
        <pc:sldMkLst>
          <pc:docMk/>
          <pc:sldMk cId="4149250862" sldId="512"/>
        </pc:sldMkLst>
      </pc:sldChg>
      <pc:sldChg chg="del">
        <pc:chgData name="Schroeder  Benjamin" userId="7f0326b8-bcc8-4341-a8d5-7f3304b37ce6" providerId="ADAL" clId="{8E141A69-DBE4-4997-A63E-63D1831B4878}" dt="2022-01-06T11:43:06.645" v="10" actId="2696"/>
        <pc:sldMkLst>
          <pc:docMk/>
          <pc:sldMk cId="371021919" sldId="513"/>
        </pc:sldMkLst>
      </pc:sldChg>
      <pc:sldChg chg="del">
        <pc:chgData name="Schroeder  Benjamin" userId="7f0326b8-bcc8-4341-a8d5-7f3304b37ce6" providerId="ADAL" clId="{8E141A69-DBE4-4997-A63E-63D1831B4878}" dt="2022-01-06T11:43:06.645" v="10" actId="2696"/>
        <pc:sldMkLst>
          <pc:docMk/>
          <pc:sldMk cId="1354337765" sldId="514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E00B64-2DE9-4C3D-9CBE-5E9674383BD9}" type="datetimeFigureOut">
              <a:rPr lang="LID4096" smtClean="0"/>
              <a:t>01/06/2022</a:t>
            </a:fld>
            <a:endParaRPr lang="LID4096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LID4096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20B845-FE96-4269-BE53-699879A3C5FC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4777578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  <a:p>
            <a:endParaRPr lang="en-US" dirty="0"/>
          </a:p>
          <a:p>
            <a:r>
              <a:rPr lang="en-US" dirty="0"/>
              <a:t>Relative binding free energies</a:t>
            </a:r>
          </a:p>
          <a:p>
            <a:r>
              <a:rPr lang="en-US" dirty="0"/>
              <a:t>Combination of two methods.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20B845-FE96-4269-BE53-699879A3C5FC}" type="slidenum">
              <a:rPr lang="LID4096" smtClean="0"/>
              <a:t>1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3809306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20B845-FE96-4269-BE53-699879A3C5FC}" type="slidenum">
              <a:rPr lang="LID4096" smtClean="0"/>
              <a:t>3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8984591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20B845-FE96-4269-BE53-699879A3C5FC}" type="slidenum">
              <a:rPr lang="LID4096" smtClean="0"/>
              <a:t>6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5620965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  <a:p>
            <a:endParaRPr lang="en-US" dirty="0"/>
          </a:p>
          <a:p>
            <a:r>
              <a:rPr lang="en-US" dirty="0"/>
              <a:t>Relative binding free energies</a:t>
            </a:r>
          </a:p>
          <a:p>
            <a:r>
              <a:rPr lang="en-US" dirty="0"/>
              <a:t>Combination of two methods.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20B845-FE96-4269-BE53-699879A3C5FC}" type="slidenum">
              <a:rPr lang="LID4096" smtClean="0"/>
              <a:t>7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4566576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-1" y="1"/>
            <a:ext cx="3260468" cy="111694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/>
          <a:srcRect l="19999" r="17508"/>
          <a:stretch/>
        </p:blipFill>
        <p:spPr>
          <a:xfrm>
            <a:off x="2983062" y="-1095"/>
            <a:ext cx="9226045" cy="1118043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3" y="1885669"/>
            <a:ext cx="12191997" cy="3322371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531535" tIns="265767" rIns="531535" bIns="265767" spcCol="0" rtlCol="0" anchor="ctr"/>
          <a:lstStyle/>
          <a:p>
            <a:pPr algn="ctr"/>
            <a:endParaRPr lang="en-US" sz="2400"/>
          </a:p>
        </p:txBody>
      </p:sp>
      <p:pic>
        <p:nvPicPr>
          <p:cNvPr id="9" name="Picture 8" descr="logo2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730" y="193032"/>
            <a:ext cx="2108332" cy="778085"/>
          </a:xfrm>
          <a:prstGeom prst="rect">
            <a:avLst/>
          </a:prstGeom>
        </p:spPr>
      </p:pic>
      <p:pic>
        <p:nvPicPr>
          <p:cNvPr id="10" name="Picture 9" descr="eth_logo_black.eps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7766" y="244827"/>
            <a:ext cx="2420863" cy="67449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0" y="6589104"/>
            <a:ext cx="12192000" cy="29455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2"/>
            <a:ext cx="8534400" cy="1103769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6704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62BE3BFF-C4F2-4D7C-8BA3-681494266B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1875" y="659073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15E68B-14C4-413A-984E-A58A4B1385A9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888749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538F12-14C8-4509-9478-AE329CEF39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1875" y="659073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15E68B-14C4-413A-984E-A58A4B1385A9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494721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BE5826-3EFD-4538-9FCD-15904402E3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3E1714-C163-4C06-A98D-D30B06B225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FE337EB1-3D04-40D1-BC17-D232C26B61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1875" y="659073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15E68B-14C4-413A-984E-A58A4B1385A9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013057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2A7601-CE41-41E6-AA18-E8571B0583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C6BB69-CF5D-4CB0-BCD1-BD11F4E6D1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A853F8F-FBE0-4EFC-8183-E2B91ECB03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A50753B-AEEA-4334-8741-2A26101D6A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93B9A4D8-4F2D-42FC-A912-6D8BB8BC46A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441875" y="659073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15E68B-14C4-413A-984E-A58A4B1385A9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911993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" y="6675758"/>
            <a:ext cx="12192001" cy="19507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5411" y="25"/>
            <a:ext cx="7693696" cy="968153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5" y="133533"/>
            <a:ext cx="9568217" cy="72592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141666"/>
            <a:ext cx="10972800" cy="54261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CH" dirty="0"/>
              <a:t>Click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edit</a:t>
            </a:r>
            <a:r>
              <a:rPr lang="de-CH" dirty="0"/>
              <a:t> Master </a:t>
            </a:r>
            <a:r>
              <a:rPr lang="de-CH" dirty="0" err="1"/>
              <a:t>text</a:t>
            </a:r>
            <a:r>
              <a:rPr lang="de-CH" dirty="0"/>
              <a:t> </a:t>
            </a:r>
            <a:r>
              <a:rPr lang="de-CH" dirty="0" err="1"/>
              <a:t>styles</a:t>
            </a:r>
            <a:endParaRPr lang="de-CH" dirty="0"/>
          </a:p>
          <a:p>
            <a:pPr lvl="1"/>
            <a:r>
              <a:rPr lang="de-CH" dirty="0"/>
              <a:t>Second </a:t>
            </a:r>
            <a:r>
              <a:rPr lang="de-CH" dirty="0" err="1"/>
              <a:t>level</a:t>
            </a:r>
            <a:endParaRPr lang="de-CH" dirty="0"/>
          </a:p>
          <a:p>
            <a:pPr lvl="2"/>
            <a:r>
              <a:rPr lang="de-CH" dirty="0"/>
              <a:t>Third </a:t>
            </a:r>
            <a:r>
              <a:rPr lang="de-CH" dirty="0" err="1"/>
              <a:t>level</a:t>
            </a:r>
            <a:endParaRPr lang="de-CH" dirty="0"/>
          </a:p>
          <a:p>
            <a:pPr lvl="3"/>
            <a:r>
              <a:rPr lang="de-CH" dirty="0" err="1"/>
              <a:t>Fourth</a:t>
            </a:r>
            <a:r>
              <a:rPr lang="de-CH" dirty="0"/>
              <a:t> </a:t>
            </a:r>
            <a:r>
              <a:rPr lang="de-CH" dirty="0" err="1"/>
              <a:t>level</a:t>
            </a:r>
            <a:endParaRPr lang="de-CH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956149"/>
            <a:ext cx="11272624" cy="0"/>
          </a:xfrm>
          <a:prstGeom prst="line">
            <a:avLst/>
          </a:prstGeom>
          <a:ln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D10943-83F0-4B6B-B315-47F4A2C357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1875" y="659073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15E68B-14C4-413A-984E-A58A4B1385A9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9391535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66" r:id="rId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609585" rtl="0" eaLnBrk="1" latinLnBrk="0" hangingPunct="1">
        <a:spcBef>
          <a:spcPct val="0"/>
        </a:spcBef>
        <a:buNone/>
        <a:defRPr sz="40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609585" rtl="0" eaLnBrk="1" latinLnBrk="0" hangingPunct="1">
        <a:spcBef>
          <a:spcPct val="20000"/>
        </a:spcBef>
        <a:buFont typeface="Arial"/>
        <a:buChar char="•"/>
        <a:defRPr sz="2133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609585" rtl="0" eaLnBrk="1" latinLnBrk="0" hangingPunct="1">
        <a:spcBef>
          <a:spcPct val="20000"/>
        </a:spcBef>
        <a:buFont typeface="Wingdings" charset="2"/>
        <a:buChar char="Ø"/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609585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609585" rtl="0" eaLnBrk="1" latinLnBrk="0" hangingPunct="1">
        <a:spcBef>
          <a:spcPct val="20000"/>
        </a:spcBef>
        <a:buFont typeface="Arial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609585" rtl="0" eaLnBrk="1" latinLnBrk="0" hangingPunct="1">
        <a:spcBef>
          <a:spcPct val="20000"/>
        </a:spcBef>
        <a:buFont typeface="Arial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0.emf"/><Relationship Id="rId18" Type="http://schemas.openxmlformats.org/officeDocument/2006/relationships/oleObject" Target="../embeddings/oleObject5.bin"/><Relationship Id="rId3" Type="http://schemas.openxmlformats.org/officeDocument/2006/relationships/image" Target="../media/image12.png"/><Relationship Id="rId21" Type="http://schemas.openxmlformats.org/officeDocument/2006/relationships/image" Target="../media/image24.emf"/><Relationship Id="rId7" Type="http://schemas.openxmlformats.org/officeDocument/2006/relationships/image" Target="../media/image16.png"/><Relationship Id="rId12" Type="http://schemas.openxmlformats.org/officeDocument/2006/relationships/oleObject" Target="../embeddings/oleObject2.bin"/><Relationship Id="rId17" Type="http://schemas.openxmlformats.org/officeDocument/2006/relationships/image" Target="../media/image22.emf"/><Relationship Id="rId2" Type="http://schemas.openxmlformats.org/officeDocument/2006/relationships/notesSlide" Target="../notesSlides/notesSlide2.xml"/><Relationship Id="rId16" Type="http://schemas.openxmlformats.org/officeDocument/2006/relationships/oleObject" Target="../embeddings/oleObject4.bin"/><Relationship Id="rId20" Type="http://schemas.openxmlformats.org/officeDocument/2006/relationships/oleObject" Target="../embeddings/oleObject6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19.emf"/><Relationship Id="rId5" Type="http://schemas.openxmlformats.org/officeDocument/2006/relationships/image" Target="../media/image14.png"/><Relationship Id="rId15" Type="http://schemas.openxmlformats.org/officeDocument/2006/relationships/image" Target="../media/image21.emf"/><Relationship Id="rId10" Type="http://schemas.openxmlformats.org/officeDocument/2006/relationships/oleObject" Target="../embeddings/oleObject1.bin"/><Relationship Id="rId19" Type="http://schemas.openxmlformats.org/officeDocument/2006/relationships/image" Target="../media/image23.emf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oleObject" Target="../embeddings/oleObject3.bin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jpe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D3A094BB-E995-406C-8C03-86A6530F2EC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43"/>
          <a:stretch/>
        </p:blipFill>
        <p:spPr>
          <a:xfrm>
            <a:off x="-219260" y="0"/>
            <a:ext cx="12411260" cy="687616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79C9EDD-ACE4-451D-9080-E55A45C4B2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7523" y="910872"/>
            <a:ext cx="10363200" cy="1470025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Free Energy Methods: </a:t>
            </a:r>
            <a:br>
              <a:rPr lang="en-US" dirty="0">
                <a:solidFill>
                  <a:schemeClr val="tx2">
                    <a:lumMod val="50000"/>
                  </a:schemeClr>
                </a:solidFill>
              </a:rPr>
            </a:br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Drug-Like Molecules and Macrocycles</a:t>
            </a:r>
            <a:endParaRPr lang="LID4096" sz="3600" i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DD97FF-5FCF-4A88-9395-DA29EDD773AD}"/>
              </a:ext>
            </a:extLst>
          </p:cNvPr>
          <p:cNvSpPr txBox="1"/>
          <p:nvPr/>
        </p:nvSpPr>
        <p:spPr>
          <a:xfrm>
            <a:off x="2808609" y="6000926"/>
            <a:ext cx="68610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2">
                    <a:lumMod val="90000"/>
                  </a:schemeClr>
                </a:solidFill>
              </a:rPr>
              <a:t>Benjamin J. Ries</a:t>
            </a:r>
          </a:p>
          <a:p>
            <a:pPr algn="ctr"/>
            <a:r>
              <a:rPr lang="en-US" sz="1400" b="1" dirty="0">
                <a:solidFill>
                  <a:schemeClr val="bg2">
                    <a:lumMod val="90000"/>
                  </a:schemeClr>
                </a:solidFill>
              </a:rPr>
              <a:t>Defense Talk, 12/01/2022</a:t>
            </a:r>
            <a:endParaRPr lang="LID4096" sz="1400" b="1" dirty="0">
              <a:solidFill>
                <a:schemeClr val="bg2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4159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DAB2A40E-FB20-4DA0-95F5-0AAB4C13E284}"/>
              </a:ext>
            </a:extLst>
          </p:cNvPr>
          <p:cNvSpPr/>
          <p:nvPr/>
        </p:nvSpPr>
        <p:spPr>
          <a:xfrm>
            <a:off x="11314684" y="464127"/>
            <a:ext cx="857576" cy="59548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52CF58-8C85-4E52-BBF0-6ED2193C81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6" y="133533"/>
            <a:ext cx="7453740" cy="725921"/>
          </a:xfrm>
        </p:spPr>
        <p:txBody>
          <a:bodyPr/>
          <a:lstStyle/>
          <a:p>
            <a:r>
              <a:rPr lang="en-US" sz="2400" dirty="0"/>
              <a:t>Ch 2 - A Simple Package for Fast Prototyping and Teaching Molecular Simulations</a:t>
            </a:r>
            <a:endParaRPr lang="en-CH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A2DF43-8BD9-4C87-B662-F3F2634923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15E68B-14C4-413A-984E-A58A4B1385A9}" type="slidenum">
              <a:rPr lang="LID4096" smtClean="0"/>
              <a:t>2</a:t>
            </a:fld>
            <a:endParaRPr lang="LID4096"/>
          </a:p>
        </p:txBody>
      </p:sp>
      <p:pic>
        <p:nvPicPr>
          <p:cNvPr id="8" name="Picture 7" descr="Chart, histogram&#10;&#10;Description automatically generated">
            <a:extLst>
              <a:ext uri="{FF2B5EF4-FFF2-40B4-BE49-F238E27FC236}">
                <a16:creationId xmlns:a16="http://schemas.microsoft.com/office/drawing/2014/main" id="{300387D6-05DF-4B32-93F8-F3C5C657BC9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50"/>
          <a:stretch/>
        </p:blipFill>
        <p:spPr>
          <a:xfrm>
            <a:off x="5643680" y="1757404"/>
            <a:ext cx="6525729" cy="4135535"/>
          </a:xfrm>
          <a:prstGeom prst="rect">
            <a:avLst/>
          </a:prstGeom>
        </p:spPr>
      </p:pic>
      <p:pic>
        <p:nvPicPr>
          <p:cNvPr id="14" name="Content Placeholder 13" descr="Diagram&#10;&#10;Description automatically generated">
            <a:extLst>
              <a:ext uri="{FF2B5EF4-FFF2-40B4-BE49-F238E27FC236}">
                <a16:creationId xmlns:a16="http://schemas.microsoft.com/office/drawing/2014/main" id="{5F8EC3CE-F610-4A6A-9436-F2C99E5D97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155" y="1292153"/>
            <a:ext cx="5093386" cy="2282319"/>
          </a:xfrm>
        </p:spPr>
      </p:pic>
      <p:pic>
        <p:nvPicPr>
          <p:cNvPr id="16" name="Picture 15" descr="Logo&#10;&#10;Description automatically generated">
            <a:extLst>
              <a:ext uri="{FF2B5EF4-FFF2-40B4-BE49-F238E27FC236}">
                <a16:creationId xmlns:a16="http://schemas.microsoft.com/office/drawing/2014/main" id="{B1A0DCFB-28FC-4938-BD19-BE9B7C1751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255" y="0"/>
            <a:ext cx="4190745" cy="857755"/>
          </a:xfrm>
          <a:prstGeom prst="rect">
            <a:avLst/>
          </a:prstGeom>
        </p:spPr>
      </p:pic>
      <p:pic>
        <p:nvPicPr>
          <p:cNvPr id="18" name="Picture 17" descr="Diagram&#10;&#10;Description automatically generated">
            <a:extLst>
              <a:ext uri="{FF2B5EF4-FFF2-40B4-BE49-F238E27FC236}">
                <a16:creationId xmlns:a16="http://schemas.microsoft.com/office/drawing/2014/main" id="{B933A3A2-B0AF-4E9A-B1C7-1B90EED70D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428" y="4880619"/>
            <a:ext cx="5177117" cy="1294279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381631E-EA6D-4E6E-A211-ED43FAF2FE53}"/>
              </a:ext>
            </a:extLst>
          </p:cNvPr>
          <p:cNvCxnSpPr>
            <a:cxnSpLocks/>
          </p:cNvCxnSpPr>
          <p:nvPr/>
        </p:nvCxnSpPr>
        <p:spPr>
          <a:xfrm>
            <a:off x="5516112" y="1113401"/>
            <a:ext cx="0" cy="5374808"/>
          </a:xfrm>
          <a:prstGeom prst="line">
            <a:avLst/>
          </a:prstGeom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1EF9D6B-DF85-4AA2-864B-8A62B41DB0D0}"/>
              </a:ext>
            </a:extLst>
          </p:cNvPr>
          <p:cNvCxnSpPr>
            <a:cxnSpLocks/>
          </p:cNvCxnSpPr>
          <p:nvPr/>
        </p:nvCxnSpPr>
        <p:spPr>
          <a:xfrm flipH="1">
            <a:off x="211428" y="4426527"/>
            <a:ext cx="5024113" cy="0"/>
          </a:xfrm>
          <a:prstGeom prst="line">
            <a:avLst/>
          </a:prstGeom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D0E1F49-0BDF-4A80-A67F-3CB812280B89}"/>
              </a:ext>
            </a:extLst>
          </p:cNvPr>
          <p:cNvSpPr txBox="1"/>
          <p:nvPr/>
        </p:nvSpPr>
        <p:spPr>
          <a:xfrm>
            <a:off x="0" y="957372"/>
            <a:ext cx="28801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UML Scheme</a:t>
            </a:r>
            <a:endParaRPr lang="en-CH" sz="1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D4FE9A-A114-4B24-8171-E85ED848671C}"/>
              </a:ext>
            </a:extLst>
          </p:cNvPr>
          <p:cNvSpPr txBox="1"/>
          <p:nvPr/>
        </p:nvSpPr>
        <p:spPr>
          <a:xfrm>
            <a:off x="0" y="4499685"/>
            <a:ext cx="28801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Example 1D simulation</a:t>
            </a:r>
            <a:endParaRPr lang="en-CH" sz="1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1A274BC-E89F-4A0C-B64F-964BF2AD55CC}"/>
              </a:ext>
            </a:extLst>
          </p:cNvPr>
          <p:cNvSpPr txBox="1"/>
          <p:nvPr/>
        </p:nvSpPr>
        <p:spPr>
          <a:xfrm>
            <a:off x="5516112" y="1052762"/>
            <a:ext cx="28801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Free Energy Methods in 1D</a:t>
            </a:r>
            <a:endParaRPr lang="en-CH" sz="1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177F80D-CAE0-4404-A122-979B4BFE4759}"/>
              </a:ext>
            </a:extLst>
          </p:cNvPr>
          <p:cNvSpPr txBox="1"/>
          <p:nvPr/>
        </p:nvSpPr>
        <p:spPr>
          <a:xfrm>
            <a:off x="-65385" y="6645279"/>
            <a:ext cx="939929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CH" sz="10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Ries B., Linker S. M., Hahn D. F., König G., and Riniker S. - Journal </a:t>
            </a:r>
            <a:r>
              <a:rPr lang="de-CH" sz="1000" i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CH" sz="10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Chemical Information and Modeling </a:t>
            </a:r>
            <a:r>
              <a:rPr lang="de-CH" sz="1000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2021</a:t>
            </a:r>
            <a:r>
              <a:rPr lang="de-CH" sz="10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61 (2), 560-564 </a:t>
            </a:r>
          </a:p>
        </p:txBody>
      </p:sp>
    </p:spTree>
    <p:extLst>
      <p:ext uri="{BB962C8B-B14F-4D97-AF65-F5344CB8AC3E}">
        <p14:creationId xmlns:p14="http://schemas.microsoft.com/office/powerpoint/2010/main" val="3944099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8196992C-350C-4A3F-AE57-A3D7619C9562}"/>
              </a:ext>
            </a:extLst>
          </p:cNvPr>
          <p:cNvSpPr/>
          <p:nvPr/>
        </p:nvSpPr>
        <p:spPr>
          <a:xfrm>
            <a:off x="11314684" y="464127"/>
            <a:ext cx="857576" cy="59548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9B0A2E-1442-4E9A-9AE3-784AD3219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6" y="121422"/>
            <a:ext cx="8950030" cy="725921"/>
          </a:xfrm>
        </p:spPr>
        <p:txBody>
          <a:bodyPr/>
          <a:lstStyle/>
          <a:p>
            <a:r>
              <a:rPr lang="en-US" sz="2400" dirty="0"/>
              <a:t>Ch 3 - A Graph-Based Approach to Select Distance Restraints in Free- Energy Calculations with Dual Topology</a:t>
            </a:r>
            <a:endParaRPr lang="en-CH" sz="2400" dirty="0"/>
          </a:p>
        </p:txBody>
      </p:sp>
      <p:pic>
        <p:nvPicPr>
          <p:cNvPr id="6" name="Content Placeholder 5" descr="Logo&#10;&#10;Description automatically generated">
            <a:extLst>
              <a:ext uri="{FF2B5EF4-FFF2-40B4-BE49-F238E27FC236}">
                <a16:creationId xmlns:a16="http://schemas.microsoft.com/office/drawing/2014/main" id="{C4981A1A-CC1F-4FE2-B193-F9FAB6CA0B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68"/>
          <a:stretch/>
        </p:blipFill>
        <p:spPr>
          <a:xfrm>
            <a:off x="9747840" y="6927"/>
            <a:ext cx="2459054" cy="922906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F76278-AC74-4100-9AF8-C122307C0D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15E68B-14C4-413A-984E-A58A4B1385A9}" type="slidenum">
              <a:rPr lang="LID4096" smtClean="0"/>
              <a:t>3</a:t>
            </a:fld>
            <a:endParaRPr lang="LID4096"/>
          </a:p>
        </p:txBody>
      </p:sp>
      <p:pic>
        <p:nvPicPr>
          <p:cNvPr id="8" name="Picture 7" descr="A picture containing diagram&#10;&#10;Description automatically generated">
            <a:extLst>
              <a:ext uri="{FF2B5EF4-FFF2-40B4-BE49-F238E27FC236}">
                <a16:creationId xmlns:a16="http://schemas.microsoft.com/office/drawing/2014/main" id="{4977EBBF-9BC9-4A07-B6D5-45D20BA632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1674" y="2196361"/>
            <a:ext cx="5770537" cy="3245927"/>
          </a:xfrm>
          <a:prstGeom prst="rect">
            <a:avLst/>
          </a:pr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CBAAE261-24F2-4323-A063-8ECA1F76AC6B}"/>
              </a:ext>
            </a:extLst>
          </p:cNvPr>
          <p:cNvGrpSpPr/>
          <p:nvPr/>
        </p:nvGrpSpPr>
        <p:grpSpPr>
          <a:xfrm>
            <a:off x="101924" y="1477524"/>
            <a:ext cx="6262754" cy="4538986"/>
            <a:chOff x="101923" y="1670194"/>
            <a:chExt cx="6262754" cy="4538986"/>
          </a:xfrm>
        </p:grpSpPr>
        <p:pic>
          <p:nvPicPr>
            <p:cNvPr id="20" name="Picture 19" descr="Diagram&#10;&#10;Description automatically generated with medium confidence">
              <a:extLst>
                <a:ext uri="{FF2B5EF4-FFF2-40B4-BE49-F238E27FC236}">
                  <a16:creationId xmlns:a16="http://schemas.microsoft.com/office/drawing/2014/main" id="{1BDD1866-B73F-4777-BA0D-D08319D8C5B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923" y="4641436"/>
              <a:ext cx="2787100" cy="1567744"/>
            </a:xfrm>
            <a:prstGeom prst="rect">
              <a:avLst/>
            </a:prstGeom>
          </p:spPr>
        </p:pic>
        <p:pic>
          <p:nvPicPr>
            <p:cNvPr id="22" name="Picture 21" descr="Chart, line chart&#10;&#10;Description automatically generated">
              <a:extLst>
                <a:ext uri="{FF2B5EF4-FFF2-40B4-BE49-F238E27FC236}">
                  <a16:creationId xmlns:a16="http://schemas.microsoft.com/office/drawing/2014/main" id="{A4B5E055-28D1-4230-A4E9-E34CEFD05A4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923" y="2585378"/>
              <a:ext cx="2787100" cy="1567744"/>
            </a:xfrm>
            <a:prstGeom prst="rect">
              <a:avLst/>
            </a:prstGeom>
          </p:spPr>
        </p:pic>
        <p:pic>
          <p:nvPicPr>
            <p:cNvPr id="24" name="Picture 23" descr="Chart&#10;&#10;Description automatically generated">
              <a:extLst>
                <a:ext uri="{FF2B5EF4-FFF2-40B4-BE49-F238E27FC236}">
                  <a16:creationId xmlns:a16="http://schemas.microsoft.com/office/drawing/2014/main" id="{3E2C858E-6A58-429C-9CC8-D6B8AB09113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73595" y="4641436"/>
              <a:ext cx="2787100" cy="1567744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ECCFE767-EE0D-4FDA-A89C-70B96C582F2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95552" y="1670194"/>
              <a:ext cx="3669125" cy="2954337"/>
            </a:xfrm>
            <a:prstGeom prst="rect">
              <a:avLst/>
            </a:prstGeom>
          </p:spPr>
        </p:pic>
      </p:grpSp>
      <p:pic>
        <p:nvPicPr>
          <p:cNvPr id="30" name="Picture 29" descr="Diagram&#10;&#10;Description automatically generated">
            <a:extLst>
              <a:ext uri="{FF2B5EF4-FFF2-40B4-BE49-F238E27FC236}">
                <a16:creationId xmlns:a16="http://schemas.microsoft.com/office/drawing/2014/main" id="{61FE5146-957F-4F0B-A38A-CBE1BCA5EBE4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75" b="11889"/>
          <a:stretch/>
        </p:blipFill>
        <p:spPr>
          <a:xfrm>
            <a:off x="7388171" y="5408730"/>
            <a:ext cx="3926513" cy="1261986"/>
          </a:xfrm>
          <a:prstGeom prst="rect">
            <a:avLst/>
          </a:prstGeom>
        </p:spPr>
      </p:pic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8D6FF9A-9725-4F7C-966C-E7A9A084ADAA}"/>
              </a:ext>
            </a:extLst>
          </p:cNvPr>
          <p:cNvCxnSpPr>
            <a:cxnSpLocks/>
          </p:cNvCxnSpPr>
          <p:nvPr/>
        </p:nvCxnSpPr>
        <p:spPr>
          <a:xfrm>
            <a:off x="6421829" y="1059613"/>
            <a:ext cx="0" cy="5374808"/>
          </a:xfrm>
          <a:prstGeom prst="line">
            <a:avLst/>
          </a:prstGeom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1561155-6962-4AB3-9A97-0A8BAF216A07}"/>
              </a:ext>
            </a:extLst>
          </p:cNvPr>
          <p:cNvGrpSpPr/>
          <p:nvPr/>
        </p:nvGrpSpPr>
        <p:grpSpPr>
          <a:xfrm>
            <a:off x="6502648" y="1253605"/>
            <a:ext cx="974742" cy="914053"/>
            <a:chOff x="5210911" y="2722104"/>
            <a:chExt cx="974742" cy="914053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C05A7EB-9216-4A0F-8956-657AEF526FC7}"/>
                </a:ext>
              </a:extLst>
            </p:cNvPr>
            <p:cNvSpPr txBox="1"/>
            <p:nvPr/>
          </p:nvSpPr>
          <p:spPr>
            <a:xfrm>
              <a:off x="5210911" y="3328380"/>
              <a:ext cx="97474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/>
                <a:t>12</a:t>
              </a:r>
              <a:endParaRPr lang="LID4096" sz="1400" b="1" dirty="0"/>
            </a:p>
          </p:txBody>
        </p:sp>
        <p:graphicFrame>
          <p:nvGraphicFramePr>
            <p:cNvPr id="21" name="Object 20">
              <a:extLst>
                <a:ext uri="{FF2B5EF4-FFF2-40B4-BE49-F238E27FC236}">
                  <a16:creationId xmlns:a16="http://schemas.microsoft.com/office/drawing/2014/main" id="{A0A23B9B-28AF-4BA5-9072-3751F78FEB23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186672503"/>
                </p:ext>
              </p:extLst>
            </p:nvPr>
          </p:nvGraphicFramePr>
          <p:xfrm>
            <a:off x="5303516" y="2722104"/>
            <a:ext cx="825995" cy="720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S ChemDraw Drawing" r:id="rId10" imgW="1373104" imgH="1197643" progId="ChemDraw.Document.6.0">
                    <p:embed/>
                  </p:oleObj>
                </mc:Choice>
                <mc:Fallback>
                  <p:oleObj name="CS ChemDraw Drawing" r:id="rId10" imgW="1373104" imgH="1197643" progId="ChemDraw.Document.6.0">
                    <p:embed/>
                    <p:pic>
                      <p:nvPicPr>
                        <p:cNvPr id="21" name="Object 20">
                          <a:extLst>
                            <a:ext uri="{FF2B5EF4-FFF2-40B4-BE49-F238E27FC236}">
                              <a16:creationId xmlns:a16="http://schemas.microsoft.com/office/drawing/2014/main" id="{A0A23B9B-28AF-4BA5-9072-3751F78FEB23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1"/>
                        <a:stretch>
                          <a:fillRect/>
                        </a:stretch>
                      </p:blipFill>
                      <p:spPr>
                        <a:xfrm>
                          <a:off x="5303516" y="2722104"/>
                          <a:ext cx="825995" cy="7200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D9B0FB9-B779-4172-8281-95534ADA911F}"/>
              </a:ext>
            </a:extLst>
          </p:cNvPr>
          <p:cNvGrpSpPr/>
          <p:nvPr/>
        </p:nvGrpSpPr>
        <p:grpSpPr>
          <a:xfrm>
            <a:off x="8452274" y="1383025"/>
            <a:ext cx="732510" cy="720000"/>
            <a:chOff x="876859" y="3946841"/>
            <a:chExt cx="732510" cy="720000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2E58A56-6436-4A03-8EC6-2ABA14DB1BF9}"/>
                </a:ext>
              </a:extLst>
            </p:cNvPr>
            <p:cNvSpPr txBox="1"/>
            <p:nvPr/>
          </p:nvSpPr>
          <p:spPr>
            <a:xfrm>
              <a:off x="876859" y="4086129"/>
              <a:ext cx="51498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/>
                <a:t>1</a:t>
              </a:r>
              <a:endParaRPr lang="LID4096" sz="1400" b="1" dirty="0"/>
            </a:p>
          </p:txBody>
        </p:sp>
        <p:graphicFrame>
          <p:nvGraphicFramePr>
            <p:cNvPr id="27" name="Object 26">
              <a:extLst>
                <a:ext uri="{FF2B5EF4-FFF2-40B4-BE49-F238E27FC236}">
                  <a16:creationId xmlns:a16="http://schemas.microsoft.com/office/drawing/2014/main" id="{6C47BBD7-860C-41F8-A20E-80C1D47F69D0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886501511"/>
                </p:ext>
              </p:extLst>
            </p:nvPr>
          </p:nvGraphicFramePr>
          <p:xfrm>
            <a:off x="1134352" y="3946841"/>
            <a:ext cx="475017" cy="720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S ChemDraw Drawing" r:id="rId12" imgW="908384" imgH="1375611" progId="ChemDraw.Document.6.0">
                    <p:embed/>
                  </p:oleObj>
                </mc:Choice>
                <mc:Fallback>
                  <p:oleObj name="CS ChemDraw Drawing" r:id="rId12" imgW="908384" imgH="1375611" progId="ChemDraw.Document.6.0">
                    <p:embed/>
                    <p:pic>
                      <p:nvPicPr>
                        <p:cNvPr id="27" name="Object 26">
                          <a:extLst>
                            <a:ext uri="{FF2B5EF4-FFF2-40B4-BE49-F238E27FC236}">
                              <a16:creationId xmlns:a16="http://schemas.microsoft.com/office/drawing/2014/main" id="{6C47BBD7-860C-41F8-A20E-80C1D47F69D0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3"/>
                        <a:stretch>
                          <a:fillRect/>
                        </a:stretch>
                      </p:blipFill>
                      <p:spPr>
                        <a:xfrm>
                          <a:off x="1134352" y="3946841"/>
                          <a:ext cx="475017" cy="7200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C4C9FC6-792E-4A6C-B52E-8FEDDCE546F5}"/>
              </a:ext>
            </a:extLst>
          </p:cNvPr>
          <p:cNvGrpSpPr/>
          <p:nvPr/>
        </p:nvGrpSpPr>
        <p:grpSpPr>
          <a:xfrm>
            <a:off x="11026411" y="1375158"/>
            <a:ext cx="1155800" cy="821203"/>
            <a:chOff x="1598751" y="-412349"/>
            <a:chExt cx="1155800" cy="821203"/>
          </a:xfrm>
        </p:grpSpPr>
        <p:graphicFrame>
          <p:nvGraphicFramePr>
            <p:cNvPr id="29" name="Object 28">
              <a:extLst>
                <a:ext uri="{FF2B5EF4-FFF2-40B4-BE49-F238E27FC236}">
                  <a16:creationId xmlns:a16="http://schemas.microsoft.com/office/drawing/2014/main" id="{78F7E3A6-8087-4384-89C6-54F07697A329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818063030"/>
                </p:ext>
              </p:extLst>
            </p:nvPr>
          </p:nvGraphicFramePr>
          <p:xfrm>
            <a:off x="1894569" y="-412349"/>
            <a:ext cx="859982" cy="720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S ChemDraw Drawing" r:id="rId14" imgW="2038851" imgH="1706479" progId="ChemDraw.Document.6.0">
                    <p:embed/>
                  </p:oleObj>
                </mc:Choice>
                <mc:Fallback>
                  <p:oleObj name="CS ChemDraw Drawing" r:id="rId14" imgW="2038851" imgH="1706479" progId="ChemDraw.Document.6.0">
                    <p:embed/>
                    <p:pic>
                      <p:nvPicPr>
                        <p:cNvPr id="29" name="Object 28">
                          <a:extLst>
                            <a:ext uri="{FF2B5EF4-FFF2-40B4-BE49-F238E27FC236}">
                              <a16:creationId xmlns:a16="http://schemas.microsoft.com/office/drawing/2014/main" id="{78F7E3A6-8087-4384-89C6-54F07697A329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5"/>
                        <a:stretch>
                          <a:fillRect/>
                        </a:stretch>
                      </p:blipFill>
                      <p:spPr>
                        <a:xfrm>
                          <a:off x="1894569" y="-412349"/>
                          <a:ext cx="859982" cy="7200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B43F913-854B-4F6F-95E0-EA153E7733F3}"/>
                </a:ext>
              </a:extLst>
            </p:cNvPr>
            <p:cNvSpPr txBox="1"/>
            <p:nvPr/>
          </p:nvSpPr>
          <p:spPr>
            <a:xfrm>
              <a:off x="1598751" y="101077"/>
              <a:ext cx="97474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/>
                <a:t>5</a:t>
              </a:r>
              <a:endParaRPr lang="LID4096" sz="1400" b="1" dirty="0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794AFA5-338C-4DEB-BAB7-6ADBD52D2AA0}"/>
              </a:ext>
            </a:extLst>
          </p:cNvPr>
          <p:cNvGrpSpPr/>
          <p:nvPr/>
        </p:nvGrpSpPr>
        <p:grpSpPr>
          <a:xfrm>
            <a:off x="10199578" y="1376898"/>
            <a:ext cx="974742" cy="720546"/>
            <a:chOff x="5157449" y="151892"/>
            <a:chExt cx="974742" cy="720546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B3E7E728-41E4-4674-9E6A-4A09CB0F1068}"/>
                </a:ext>
              </a:extLst>
            </p:cNvPr>
            <p:cNvSpPr txBox="1"/>
            <p:nvPr/>
          </p:nvSpPr>
          <p:spPr>
            <a:xfrm>
              <a:off x="5157449" y="564661"/>
              <a:ext cx="97474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/>
                <a:t>7</a:t>
              </a:r>
              <a:endParaRPr lang="LID4096" sz="1400" b="1" dirty="0"/>
            </a:p>
          </p:txBody>
        </p:sp>
        <p:graphicFrame>
          <p:nvGraphicFramePr>
            <p:cNvPr id="37" name="Object 36">
              <a:extLst>
                <a:ext uri="{FF2B5EF4-FFF2-40B4-BE49-F238E27FC236}">
                  <a16:creationId xmlns:a16="http://schemas.microsoft.com/office/drawing/2014/main" id="{EAF5CDDB-B6E5-45D9-9289-333CA8354312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640126412"/>
                </p:ext>
              </p:extLst>
            </p:nvPr>
          </p:nvGraphicFramePr>
          <p:xfrm>
            <a:off x="5195102" y="151892"/>
            <a:ext cx="937089" cy="720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S ChemDraw Drawing" r:id="rId16" imgW="2185236" imgH="1679408" progId="ChemDraw.Document.6.0">
                    <p:embed/>
                  </p:oleObj>
                </mc:Choice>
                <mc:Fallback>
                  <p:oleObj name="CS ChemDraw Drawing" r:id="rId16" imgW="2185236" imgH="1679408" progId="ChemDraw.Document.6.0">
                    <p:embed/>
                    <p:pic>
                      <p:nvPicPr>
                        <p:cNvPr id="37" name="Object 36">
                          <a:extLst>
                            <a:ext uri="{FF2B5EF4-FFF2-40B4-BE49-F238E27FC236}">
                              <a16:creationId xmlns:a16="http://schemas.microsoft.com/office/drawing/2014/main" id="{EAF5CDDB-B6E5-45D9-9289-333CA8354312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7"/>
                        <a:stretch>
                          <a:fillRect/>
                        </a:stretch>
                      </p:blipFill>
                      <p:spPr>
                        <a:xfrm>
                          <a:off x="5195102" y="151892"/>
                          <a:ext cx="937089" cy="7200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40739CF-734B-40A9-B8D5-A033F3E45F0B}"/>
              </a:ext>
            </a:extLst>
          </p:cNvPr>
          <p:cNvGrpSpPr/>
          <p:nvPr/>
        </p:nvGrpSpPr>
        <p:grpSpPr>
          <a:xfrm>
            <a:off x="9187470" y="1316816"/>
            <a:ext cx="974742" cy="720000"/>
            <a:chOff x="3880810" y="5463143"/>
            <a:chExt cx="974742" cy="720000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7735892F-8E76-4B02-A498-E30E1FA8B341}"/>
                </a:ext>
              </a:extLst>
            </p:cNvPr>
            <p:cNvSpPr txBox="1"/>
            <p:nvPr/>
          </p:nvSpPr>
          <p:spPr>
            <a:xfrm>
              <a:off x="3880810" y="5481106"/>
              <a:ext cx="97474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/>
                <a:t>4</a:t>
              </a:r>
              <a:endParaRPr lang="LID4096" sz="1400" b="1" dirty="0"/>
            </a:p>
          </p:txBody>
        </p:sp>
        <p:graphicFrame>
          <p:nvGraphicFramePr>
            <p:cNvPr id="40" name="Object 39">
              <a:extLst>
                <a:ext uri="{FF2B5EF4-FFF2-40B4-BE49-F238E27FC236}">
                  <a16:creationId xmlns:a16="http://schemas.microsoft.com/office/drawing/2014/main" id="{30940C13-9B5C-437B-9744-E718817B39BF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624306868"/>
                </p:ext>
              </p:extLst>
            </p:nvPr>
          </p:nvGraphicFramePr>
          <p:xfrm>
            <a:off x="4237164" y="5463143"/>
            <a:ext cx="426977" cy="720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S ChemDraw Drawing" r:id="rId18" imgW="647199" imgH="1092868" progId="ChemDraw.Document.6.0">
                    <p:embed/>
                  </p:oleObj>
                </mc:Choice>
                <mc:Fallback>
                  <p:oleObj name="CS ChemDraw Drawing" r:id="rId18" imgW="647199" imgH="1092868" progId="ChemDraw.Document.6.0">
                    <p:embed/>
                    <p:pic>
                      <p:nvPicPr>
                        <p:cNvPr id="40" name="Object 39">
                          <a:extLst>
                            <a:ext uri="{FF2B5EF4-FFF2-40B4-BE49-F238E27FC236}">
                              <a16:creationId xmlns:a16="http://schemas.microsoft.com/office/drawing/2014/main" id="{30940C13-9B5C-437B-9744-E718817B39BF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9"/>
                        <a:stretch>
                          <a:fillRect/>
                        </a:stretch>
                      </p:blipFill>
                      <p:spPr>
                        <a:xfrm>
                          <a:off x="4237164" y="5463143"/>
                          <a:ext cx="426977" cy="7200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4F509CC3-2761-4BB7-8671-592AA6482EAE}"/>
              </a:ext>
            </a:extLst>
          </p:cNvPr>
          <p:cNvGrpSpPr/>
          <p:nvPr/>
        </p:nvGrpSpPr>
        <p:grpSpPr>
          <a:xfrm>
            <a:off x="7635676" y="1447658"/>
            <a:ext cx="974742" cy="720000"/>
            <a:chOff x="7221695" y="285013"/>
            <a:chExt cx="974742" cy="720000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A11AF4E9-7C92-4D76-A291-EBAD2CFAC7DE}"/>
                </a:ext>
              </a:extLst>
            </p:cNvPr>
            <p:cNvSpPr txBox="1"/>
            <p:nvPr/>
          </p:nvSpPr>
          <p:spPr>
            <a:xfrm>
              <a:off x="7221695" y="342006"/>
              <a:ext cx="97474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/>
                <a:t>14</a:t>
              </a:r>
            </a:p>
          </p:txBody>
        </p:sp>
        <p:graphicFrame>
          <p:nvGraphicFramePr>
            <p:cNvPr id="43" name="Object 42">
              <a:extLst>
                <a:ext uri="{FF2B5EF4-FFF2-40B4-BE49-F238E27FC236}">
                  <a16:creationId xmlns:a16="http://schemas.microsoft.com/office/drawing/2014/main" id="{5CEFCB10-8EDB-480B-B570-386859DD58B7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41080179"/>
                </p:ext>
              </p:extLst>
            </p:nvPr>
          </p:nvGraphicFramePr>
          <p:xfrm>
            <a:off x="7709066" y="285013"/>
            <a:ext cx="371480" cy="720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S ChemDraw Drawing" r:id="rId20" imgW="718887" imgH="1394159" progId="ChemDraw.Document.6.0">
                    <p:embed/>
                  </p:oleObj>
                </mc:Choice>
                <mc:Fallback>
                  <p:oleObj name="CS ChemDraw Drawing" r:id="rId20" imgW="718887" imgH="1394159" progId="ChemDraw.Document.6.0">
                    <p:embed/>
                    <p:pic>
                      <p:nvPicPr>
                        <p:cNvPr id="43" name="Object 42">
                          <a:extLst>
                            <a:ext uri="{FF2B5EF4-FFF2-40B4-BE49-F238E27FC236}">
                              <a16:creationId xmlns:a16="http://schemas.microsoft.com/office/drawing/2014/main" id="{5CEFCB10-8EDB-480B-B570-386859DD58B7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21"/>
                        <a:stretch>
                          <a:fillRect/>
                        </a:stretch>
                      </p:blipFill>
                      <p:spPr>
                        <a:xfrm>
                          <a:off x="7709066" y="285013"/>
                          <a:ext cx="371480" cy="7200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EC38B79-19EA-4581-9DB5-8A18E15BBCC4}"/>
              </a:ext>
            </a:extLst>
          </p:cNvPr>
          <p:cNvCxnSpPr/>
          <p:nvPr/>
        </p:nvCxnSpPr>
        <p:spPr>
          <a:xfrm>
            <a:off x="7436380" y="1654232"/>
            <a:ext cx="39859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786819D0-C7E2-4F10-B461-39F2EDF78124}"/>
              </a:ext>
            </a:extLst>
          </p:cNvPr>
          <p:cNvSpPr txBox="1"/>
          <p:nvPr/>
        </p:nvSpPr>
        <p:spPr>
          <a:xfrm>
            <a:off x="-68402" y="992987"/>
            <a:ext cx="28801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Testing Algorithm on Toy Model</a:t>
            </a:r>
            <a:endParaRPr lang="en-CH" sz="14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B8A7A9C-4486-458C-A932-90B74C47217A}"/>
              </a:ext>
            </a:extLst>
          </p:cNvPr>
          <p:cNvSpPr txBox="1"/>
          <p:nvPr/>
        </p:nvSpPr>
        <p:spPr>
          <a:xfrm>
            <a:off x="6421829" y="963213"/>
            <a:ext cx="3610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Relative Hydration Free Energy Calculation </a:t>
            </a:r>
            <a:endParaRPr lang="en-CH" sz="14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D36F44D-3CB9-4472-9104-C0261CCD2415}"/>
              </a:ext>
            </a:extLst>
          </p:cNvPr>
          <p:cNvSpPr txBox="1"/>
          <p:nvPr/>
        </p:nvSpPr>
        <p:spPr>
          <a:xfrm>
            <a:off x="-65385" y="6645279"/>
            <a:ext cx="939929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sz="10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Ries B., </a:t>
            </a:r>
            <a:r>
              <a:rPr lang="de-CH" sz="10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Rieder S.</a:t>
            </a:r>
            <a:r>
              <a:rPr lang="nl-NL" sz="10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Rhiner C., H</a:t>
            </a:r>
            <a:r>
              <a:rPr lang="de-CH" sz="10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ü</a:t>
            </a:r>
            <a:r>
              <a:rPr lang="nl-NL" sz="10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nenberger P. H., Riniker S. - </a:t>
            </a:r>
            <a:r>
              <a:rPr lang="de-CH" sz="10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J </a:t>
            </a:r>
            <a:r>
              <a:rPr lang="de-CH" sz="1000" i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Comput</a:t>
            </a:r>
            <a:r>
              <a:rPr lang="de-CH" sz="10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CH" sz="1000" i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Aided</a:t>
            </a:r>
            <a:r>
              <a:rPr lang="de-CH" sz="10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Mol Des (</a:t>
            </a:r>
            <a:r>
              <a:rPr lang="de-CH" sz="1000" i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submitted</a:t>
            </a:r>
            <a:r>
              <a:rPr lang="de-CH" sz="10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  <a:endParaRPr lang="en-CH" sz="1000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708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9B0A2E-1442-4E9A-9AE3-784AD3219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Ch 4 – Relative Free-Energy Calculations for Scaffold Hopping-Type Transformations with an Automated RE-EDS Sampling Procedure </a:t>
            </a:r>
            <a:endParaRPr lang="en-CH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F76278-AC74-4100-9AF8-C122307C0D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15E68B-14C4-413A-984E-A58A4B1385A9}" type="slidenum">
              <a:rPr lang="LID4096" smtClean="0"/>
              <a:t>4</a:t>
            </a:fld>
            <a:endParaRPr lang="LID4096"/>
          </a:p>
        </p:txBody>
      </p:sp>
      <p:pic>
        <p:nvPicPr>
          <p:cNvPr id="8" name="Picture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8875A37-6D3C-429C-8CEB-C9A1E4C0E8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849" y="1059613"/>
            <a:ext cx="2376970" cy="5302155"/>
          </a:xfrm>
          <a:prstGeom prst="rect">
            <a:avLst/>
          </a:prstGeom>
        </p:spPr>
      </p:pic>
      <p:pic>
        <p:nvPicPr>
          <p:cNvPr id="10" name="Picture 9" descr="Chart, scatter chart&#10;&#10;Description automatically generated">
            <a:extLst>
              <a:ext uri="{FF2B5EF4-FFF2-40B4-BE49-F238E27FC236}">
                <a16:creationId xmlns:a16="http://schemas.microsoft.com/office/drawing/2014/main" id="{A0AD61AA-D969-4F39-810A-6416BEB813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7648" y="2033554"/>
            <a:ext cx="5448453" cy="3368062"/>
          </a:xfrm>
          <a:prstGeom prst="rect">
            <a:avLst/>
          </a:prstGeom>
        </p:spPr>
      </p:pic>
      <p:pic>
        <p:nvPicPr>
          <p:cNvPr id="15" name="Content Placeholder 14" descr="Diagram&#10;&#10;Description automatically generated">
            <a:extLst>
              <a:ext uri="{FF2B5EF4-FFF2-40B4-BE49-F238E27FC236}">
                <a16:creationId xmlns:a16="http://schemas.microsoft.com/office/drawing/2014/main" id="{BFD20F8F-ABDC-4D62-98C9-F29CDACC2E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414"/>
          <a:stretch/>
        </p:blipFill>
        <p:spPr>
          <a:xfrm>
            <a:off x="2831357" y="1353722"/>
            <a:ext cx="3799948" cy="3930131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C1817B86-5E83-4090-BDD7-17326603AC5D}"/>
              </a:ext>
            </a:extLst>
          </p:cNvPr>
          <p:cNvGrpSpPr/>
          <p:nvPr/>
        </p:nvGrpSpPr>
        <p:grpSpPr>
          <a:xfrm>
            <a:off x="2578020" y="5087512"/>
            <a:ext cx="4306623" cy="1503219"/>
            <a:chOff x="3091482" y="5197724"/>
            <a:chExt cx="4306623" cy="1503219"/>
          </a:xfrm>
        </p:grpSpPr>
        <p:pic>
          <p:nvPicPr>
            <p:cNvPr id="26" name="Content Placeholder 14" descr="Diagram&#10;&#10;Description automatically generated">
              <a:extLst>
                <a:ext uri="{FF2B5EF4-FFF2-40B4-BE49-F238E27FC236}">
                  <a16:creationId xmlns:a16="http://schemas.microsoft.com/office/drawing/2014/main" id="{41A3C320-7F68-4010-99FC-FA1F99FC7E8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515" t="21926" b="39826"/>
            <a:stretch/>
          </p:blipFill>
          <p:spPr>
            <a:xfrm>
              <a:off x="3091482" y="5197724"/>
              <a:ext cx="2004392" cy="1503219"/>
            </a:xfrm>
            <a:prstGeom prst="rect">
              <a:avLst/>
            </a:prstGeom>
          </p:spPr>
        </p:pic>
        <p:pic>
          <p:nvPicPr>
            <p:cNvPr id="28" name="Content Placeholder 14" descr="Diagram&#10;&#10;Description automatically generated">
              <a:extLst>
                <a:ext uri="{FF2B5EF4-FFF2-40B4-BE49-F238E27FC236}">
                  <a16:creationId xmlns:a16="http://schemas.microsoft.com/office/drawing/2014/main" id="{FCA4D4BA-0F88-46E7-AF54-2DE91496C7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147" t="67142" r="3368" b="-5390"/>
            <a:stretch/>
          </p:blipFill>
          <p:spPr>
            <a:xfrm>
              <a:off x="5393713" y="5197724"/>
              <a:ext cx="2004392" cy="1503219"/>
            </a:xfrm>
            <a:prstGeom prst="rect">
              <a:avLst/>
            </a:prstGeom>
          </p:spPr>
        </p:pic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8FFEF209-9619-4AAB-9E9D-3BA82A20B4D6}"/>
              </a:ext>
            </a:extLst>
          </p:cNvPr>
          <p:cNvSpPr/>
          <p:nvPr/>
        </p:nvSpPr>
        <p:spPr>
          <a:xfrm>
            <a:off x="11314684" y="0"/>
            <a:ext cx="857576" cy="10596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pic>
        <p:nvPicPr>
          <p:cNvPr id="25" name="Picture 24" descr="Diagram&#10;&#10;Description automatically generated">
            <a:extLst>
              <a:ext uri="{FF2B5EF4-FFF2-40B4-BE49-F238E27FC236}">
                <a16:creationId xmlns:a16="http://schemas.microsoft.com/office/drawing/2014/main" id="{03ACB691-B241-4920-A307-F17C21EFFC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0692" y="0"/>
            <a:ext cx="2296050" cy="1510061"/>
          </a:xfrm>
          <a:prstGeom prst="rect">
            <a:avLst/>
          </a:prstGeom>
        </p:spPr>
      </p:pic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DB14564F-7206-42DC-B0A3-39FAE4704993}"/>
              </a:ext>
            </a:extLst>
          </p:cNvPr>
          <p:cNvCxnSpPr>
            <a:cxnSpLocks/>
          </p:cNvCxnSpPr>
          <p:nvPr/>
        </p:nvCxnSpPr>
        <p:spPr>
          <a:xfrm>
            <a:off x="2681102" y="1215923"/>
            <a:ext cx="0" cy="5374808"/>
          </a:xfrm>
          <a:prstGeom prst="line">
            <a:avLst/>
          </a:prstGeom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74173F6-BAE0-4964-9C91-FCA5F29215C3}"/>
              </a:ext>
            </a:extLst>
          </p:cNvPr>
          <p:cNvSpPr txBox="1"/>
          <p:nvPr/>
        </p:nvSpPr>
        <p:spPr>
          <a:xfrm>
            <a:off x="8328838" y="6365190"/>
            <a:ext cx="41960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Comparison Calculated Results vs. Experiment</a:t>
            </a:r>
            <a:endParaRPr lang="en-CH" sz="1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D245708-F485-4DEE-BC09-B5DC44AD8536}"/>
              </a:ext>
            </a:extLst>
          </p:cNvPr>
          <p:cNvSpPr txBox="1"/>
          <p:nvPr/>
        </p:nvSpPr>
        <p:spPr>
          <a:xfrm>
            <a:off x="-68401" y="992987"/>
            <a:ext cx="26212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Current Pipeline</a:t>
            </a:r>
            <a:endParaRPr lang="en-CH" sz="1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F87AF31-8CE4-47D7-9425-07D11BC95E9C}"/>
              </a:ext>
            </a:extLst>
          </p:cNvPr>
          <p:cNvSpPr txBox="1"/>
          <p:nvPr/>
        </p:nvSpPr>
        <p:spPr>
          <a:xfrm>
            <a:off x="-65385" y="6645279"/>
            <a:ext cx="939929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sz="10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Ries, B., Normak, K., Weiß, R.G. et al. - </a:t>
            </a:r>
            <a:r>
              <a:rPr lang="de-CH" sz="10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J </a:t>
            </a:r>
            <a:r>
              <a:rPr lang="de-CH" sz="1000" i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Comput</a:t>
            </a:r>
            <a:r>
              <a:rPr lang="de-CH" sz="10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CH" sz="1000" i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Aided</a:t>
            </a:r>
            <a:r>
              <a:rPr lang="de-CH" sz="10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Mol Des (2022)</a:t>
            </a:r>
            <a:endParaRPr lang="en-CH" sz="1000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6731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Rectangle 112">
            <a:extLst>
              <a:ext uri="{FF2B5EF4-FFF2-40B4-BE49-F238E27FC236}">
                <a16:creationId xmlns:a16="http://schemas.microsoft.com/office/drawing/2014/main" id="{4DDCAD43-1DD8-4DDE-83F5-165C1523A2B3}"/>
              </a:ext>
            </a:extLst>
          </p:cNvPr>
          <p:cNvSpPr/>
          <p:nvPr/>
        </p:nvSpPr>
        <p:spPr>
          <a:xfrm>
            <a:off x="10663520" y="0"/>
            <a:ext cx="857576" cy="66333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E69B4F8E-04D6-4AAC-BC69-813D64667A03}"/>
              </a:ext>
            </a:extLst>
          </p:cNvPr>
          <p:cNvSpPr/>
          <p:nvPr/>
        </p:nvSpPr>
        <p:spPr>
          <a:xfrm>
            <a:off x="11314684" y="0"/>
            <a:ext cx="857576" cy="10596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73EB54-2FD1-448B-A15F-02B116FFB3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5" y="133533"/>
            <a:ext cx="6747159" cy="725921"/>
          </a:xfrm>
        </p:spPr>
        <p:txBody>
          <a:bodyPr/>
          <a:lstStyle/>
          <a:p>
            <a:r>
              <a:rPr lang="en-US" sz="2000" dirty="0"/>
              <a:t>Ch 5 -  A Fast and Flexible API for the Molecular Dynamics Software Package GROMOS</a:t>
            </a:r>
            <a:endParaRPr lang="en-CH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AD0FA4-F132-4B17-9B54-9D8234205A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15E68B-14C4-413A-984E-A58A4B1385A9}" type="slidenum">
              <a:rPr lang="LID4096" smtClean="0"/>
              <a:t>5</a:t>
            </a:fld>
            <a:endParaRPr lang="LID4096"/>
          </a:p>
        </p:txBody>
      </p:sp>
      <p:pic>
        <p:nvPicPr>
          <p:cNvPr id="111" name="Picture 110">
            <a:extLst>
              <a:ext uri="{FF2B5EF4-FFF2-40B4-BE49-F238E27FC236}">
                <a16:creationId xmlns:a16="http://schemas.microsoft.com/office/drawing/2014/main" id="{F9FFAFF5-9ACF-4DA8-A02F-C8966FC6EBD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 b="655"/>
          <a:stretch/>
        </p:blipFill>
        <p:spPr>
          <a:xfrm>
            <a:off x="0" y="1300764"/>
            <a:ext cx="7636583" cy="5240823"/>
          </a:xfrm>
          <a:prstGeom prst="rect">
            <a:avLst/>
          </a:prstGeom>
        </p:spPr>
      </p:pic>
      <p:pic>
        <p:nvPicPr>
          <p:cNvPr id="6" name="Content Placeholder 5" descr="Logo&#10;&#10;Description automatically generated">
            <a:extLst>
              <a:ext uri="{FF2B5EF4-FFF2-40B4-BE49-F238E27FC236}">
                <a16:creationId xmlns:a16="http://schemas.microsoft.com/office/drawing/2014/main" id="{A3FAF3CC-DA57-444B-94A7-A9CAC750DD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7590" y="133533"/>
            <a:ext cx="4774410" cy="899650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AF8250F-8401-4425-A818-7ADBC100EF71}"/>
              </a:ext>
            </a:extLst>
          </p:cNvPr>
          <p:cNvSpPr txBox="1"/>
          <p:nvPr/>
        </p:nvSpPr>
        <p:spPr>
          <a:xfrm>
            <a:off x="-68402" y="992987"/>
            <a:ext cx="28801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Code Structure</a:t>
            </a:r>
            <a:endParaRPr lang="en-CH" sz="1400" dirty="0"/>
          </a:p>
        </p:txBody>
      </p:sp>
      <p:pic>
        <p:nvPicPr>
          <p:cNvPr id="5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C87F0309-7510-413E-B95E-3F32ED40B0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3601" y="1630410"/>
            <a:ext cx="4090688" cy="4679823"/>
          </a:xfrm>
          <a:prstGeom prst="rect">
            <a:avLst/>
          </a:prstGeom>
        </p:spPr>
      </p:pic>
      <p:sp>
        <p:nvSpPr>
          <p:cNvPr id="118" name="TextBox 117">
            <a:extLst>
              <a:ext uri="{FF2B5EF4-FFF2-40B4-BE49-F238E27FC236}">
                <a16:creationId xmlns:a16="http://schemas.microsoft.com/office/drawing/2014/main" id="{ECFF5620-324D-48EE-972E-331AE576E5A2}"/>
              </a:ext>
            </a:extLst>
          </p:cNvPr>
          <p:cNvSpPr txBox="1"/>
          <p:nvPr/>
        </p:nvSpPr>
        <p:spPr>
          <a:xfrm>
            <a:off x="9311819" y="992986"/>
            <a:ext cx="28801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Code Example</a:t>
            </a:r>
            <a:endParaRPr lang="en-CH" sz="1400" dirty="0"/>
          </a:p>
        </p:txBody>
      </p: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AC8A3417-2AC4-4F9E-8985-D19989155FE9}"/>
              </a:ext>
            </a:extLst>
          </p:cNvPr>
          <p:cNvCxnSpPr>
            <a:cxnSpLocks/>
          </p:cNvCxnSpPr>
          <p:nvPr/>
        </p:nvCxnSpPr>
        <p:spPr>
          <a:xfrm>
            <a:off x="7822843" y="1166779"/>
            <a:ext cx="0" cy="5374808"/>
          </a:xfrm>
          <a:prstGeom prst="line">
            <a:avLst/>
          </a:prstGeom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0335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9B0A2E-1442-4E9A-9AE3-784AD3219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Ch 6 – Modulation of the Passive Permeability of </a:t>
            </a:r>
            <a:r>
              <a:rPr lang="en-US" sz="2000" dirty="0" err="1"/>
              <a:t>Semipeptidic</a:t>
            </a:r>
            <a:r>
              <a:rPr lang="en-US" sz="2000" dirty="0"/>
              <a:t> Macrocycles Based on the Stereochemistry Change of a Single Atom.</a:t>
            </a:r>
            <a:endParaRPr lang="en-CH" sz="2000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B0C5EFA-AF8F-4C70-88C6-AAC643EDCF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04319" y="3197112"/>
            <a:ext cx="5669517" cy="355021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F76278-AC74-4100-9AF8-C122307C0D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15E68B-14C4-413A-984E-A58A4B1385A9}" type="slidenum">
              <a:rPr lang="LID4096" smtClean="0"/>
              <a:t>6</a:t>
            </a:fld>
            <a:endParaRPr lang="LID4096"/>
          </a:p>
        </p:txBody>
      </p:sp>
      <p:pic>
        <p:nvPicPr>
          <p:cNvPr id="8" name="Picture 7" descr="Chart, bar chart, histogram&#10;&#10;Description automatically generated">
            <a:extLst>
              <a:ext uri="{FF2B5EF4-FFF2-40B4-BE49-F238E27FC236}">
                <a16:creationId xmlns:a16="http://schemas.microsoft.com/office/drawing/2014/main" id="{9B1C00DC-8BAC-495F-9B4E-4C3E5720F3F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19"/>
          <a:stretch/>
        </p:blipFill>
        <p:spPr>
          <a:xfrm>
            <a:off x="317577" y="3674861"/>
            <a:ext cx="4330783" cy="2762246"/>
          </a:xfrm>
          <a:prstGeom prst="rect">
            <a:avLst/>
          </a:prstGeom>
        </p:spPr>
      </p:pic>
      <p:pic>
        <p:nvPicPr>
          <p:cNvPr id="10" name="Picture 9" descr="A picture containing clock&#10;&#10;Description automatically generated">
            <a:extLst>
              <a:ext uri="{FF2B5EF4-FFF2-40B4-BE49-F238E27FC236}">
                <a16:creationId xmlns:a16="http://schemas.microsoft.com/office/drawing/2014/main" id="{C18A66B5-A7D3-4275-913A-749D4DE5F03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9697" y="1082169"/>
            <a:ext cx="7060737" cy="2142143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E531C23-E8FB-4EFC-8D5E-CC0E7BF361FC}"/>
              </a:ext>
            </a:extLst>
          </p:cNvPr>
          <p:cNvCxnSpPr>
            <a:cxnSpLocks/>
          </p:cNvCxnSpPr>
          <p:nvPr/>
        </p:nvCxnSpPr>
        <p:spPr>
          <a:xfrm>
            <a:off x="5009028" y="1126848"/>
            <a:ext cx="0" cy="5374808"/>
          </a:xfrm>
          <a:prstGeom prst="line">
            <a:avLst/>
          </a:prstGeom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Chart, treemap chart&#10;&#10;Description automatically generated">
            <a:extLst>
              <a:ext uri="{FF2B5EF4-FFF2-40B4-BE49-F238E27FC236}">
                <a16:creationId xmlns:a16="http://schemas.microsoft.com/office/drawing/2014/main" id="{DE58864F-EB87-419C-AC77-6710475DBE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859" y="1048734"/>
            <a:ext cx="3680003" cy="2572966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80ED923-ED2B-4710-B424-08CA03D0C572}"/>
              </a:ext>
            </a:extLst>
          </p:cNvPr>
          <p:cNvCxnSpPr>
            <a:cxnSpLocks/>
          </p:cNvCxnSpPr>
          <p:nvPr/>
        </p:nvCxnSpPr>
        <p:spPr>
          <a:xfrm flipH="1">
            <a:off x="150285" y="3648280"/>
            <a:ext cx="4644741" cy="0"/>
          </a:xfrm>
          <a:prstGeom prst="line">
            <a:avLst/>
          </a:prstGeom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57E0A1C-86F2-48A0-9DC4-A4538EC78DEA}"/>
              </a:ext>
            </a:extLst>
          </p:cNvPr>
          <p:cNvSpPr txBox="1"/>
          <p:nvPr/>
        </p:nvSpPr>
        <p:spPr>
          <a:xfrm>
            <a:off x="-23181" y="960250"/>
            <a:ext cx="11280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Experiment</a:t>
            </a:r>
            <a:endParaRPr lang="en-CH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1DD75A3-B466-4277-B837-2EB3A653CE9E}"/>
              </a:ext>
            </a:extLst>
          </p:cNvPr>
          <p:cNvSpPr txBox="1"/>
          <p:nvPr/>
        </p:nvSpPr>
        <p:spPr>
          <a:xfrm>
            <a:off x="-23181" y="6370301"/>
            <a:ext cx="32997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Comparing MD and NMR Experiments</a:t>
            </a:r>
            <a:endParaRPr lang="en-CH" sz="1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1ACAD3-B9B6-4603-93B9-449C7ECAB3BA}"/>
              </a:ext>
            </a:extLst>
          </p:cNvPr>
          <p:cNvSpPr txBox="1"/>
          <p:nvPr/>
        </p:nvSpPr>
        <p:spPr>
          <a:xfrm>
            <a:off x="8902119" y="925325"/>
            <a:ext cx="32997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Changes found in MD</a:t>
            </a:r>
            <a:endParaRPr lang="en-CH" sz="1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300D31C-CB4C-4002-95B4-D831396A7609}"/>
              </a:ext>
            </a:extLst>
          </p:cNvPr>
          <p:cNvSpPr txBox="1"/>
          <p:nvPr/>
        </p:nvSpPr>
        <p:spPr>
          <a:xfrm>
            <a:off x="-65385" y="6645279"/>
            <a:ext cx="939929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CH" sz="10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Christian </a:t>
            </a:r>
            <a:r>
              <a:rPr lang="de-CH" sz="1000" i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Comeau</a:t>
            </a:r>
            <a:r>
              <a:rPr lang="de-CH" sz="10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Benjamin Ries, Thomas Stadelmann, et al. - </a:t>
            </a:r>
            <a:r>
              <a:rPr lang="en-US" sz="10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Journal of Medicinal Chemistry </a:t>
            </a:r>
            <a:r>
              <a:rPr lang="en-US" sz="1000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2021 </a:t>
            </a:r>
            <a:r>
              <a:rPr lang="en-CH" sz="10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64 (9), 5365-5383 </a:t>
            </a:r>
          </a:p>
        </p:txBody>
      </p:sp>
    </p:spTree>
    <p:extLst>
      <p:ext uri="{BB962C8B-B14F-4D97-AF65-F5344CB8AC3E}">
        <p14:creationId xmlns:p14="http://schemas.microsoft.com/office/powerpoint/2010/main" val="2011856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D3A094BB-E995-406C-8C03-86A6530F2EC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43"/>
          <a:stretch/>
        </p:blipFill>
        <p:spPr>
          <a:xfrm>
            <a:off x="-219260" y="0"/>
            <a:ext cx="12411260" cy="687616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79C9EDD-ACE4-451D-9080-E55A45C4B2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7523" y="910872"/>
            <a:ext cx="10363200" cy="1470025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Free Energy Methods: </a:t>
            </a:r>
            <a:br>
              <a:rPr lang="en-US" dirty="0">
                <a:solidFill>
                  <a:schemeClr val="tx2">
                    <a:lumMod val="50000"/>
                  </a:schemeClr>
                </a:solidFill>
              </a:rPr>
            </a:br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Drug-Like Molecules and Macrocycles</a:t>
            </a:r>
            <a:endParaRPr lang="LID4096" sz="3600" i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DD97FF-5FCF-4A88-9395-DA29EDD773AD}"/>
              </a:ext>
            </a:extLst>
          </p:cNvPr>
          <p:cNvSpPr txBox="1"/>
          <p:nvPr/>
        </p:nvSpPr>
        <p:spPr>
          <a:xfrm>
            <a:off x="2808609" y="6000926"/>
            <a:ext cx="68610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2">
                    <a:lumMod val="90000"/>
                  </a:schemeClr>
                </a:solidFill>
              </a:rPr>
              <a:t>Benjamin J. Ries</a:t>
            </a:r>
          </a:p>
          <a:p>
            <a:pPr algn="ctr"/>
            <a:r>
              <a:rPr lang="en-US" sz="1400" b="1" dirty="0">
                <a:solidFill>
                  <a:schemeClr val="bg2">
                    <a:lumMod val="90000"/>
                  </a:schemeClr>
                </a:solidFill>
              </a:rPr>
              <a:t>Defense Talk, 12/01/2022</a:t>
            </a:r>
            <a:endParaRPr lang="LID4096" sz="1400" b="1" dirty="0">
              <a:solidFill>
                <a:schemeClr val="bg2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3562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Default Theme">
  <a:themeElements>
    <a:clrScheme name="Custom 1">
      <a:dk1>
        <a:sysClr val="windowText" lastClr="000000"/>
      </a:dk1>
      <a:lt1>
        <a:sysClr val="window" lastClr="FFFFFF"/>
      </a:lt1>
      <a:dk2>
        <a:srgbClr val="05027B"/>
      </a:dk2>
      <a:lt2>
        <a:srgbClr val="EEECE1"/>
      </a:lt2>
      <a:accent1>
        <a:srgbClr val="B6CEE6"/>
      </a:accent1>
      <a:accent2>
        <a:srgbClr val="FF0000"/>
      </a:accent2>
      <a:accent3>
        <a:srgbClr val="666666"/>
      </a:accent3>
      <a:accent4>
        <a:srgbClr val="330099"/>
      </a:accent4>
      <a:accent5>
        <a:srgbClr val="003366"/>
      </a:accent5>
      <a:accent6>
        <a:srgbClr val="660000"/>
      </a:accent6>
      <a:hlink>
        <a:srgbClr val="336699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2546</TotalTime>
  <Words>304</Words>
  <Application>Microsoft Office PowerPoint</Application>
  <PresentationFormat>Widescreen</PresentationFormat>
  <Paragraphs>50</Paragraphs>
  <Slides>7</Slides>
  <Notes>4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Wingdings</vt:lpstr>
      <vt:lpstr>Default Theme</vt:lpstr>
      <vt:lpstr>CS ChemDraw Drawing</vt:lpstr>
      <vt:lpstr>Free Energy Methods:  Drug-Like Molecules and Macrocycles</vt:lpstr>
      <vt:lpstr>Ch 2 - A Simple Package for Fast Prototyping and Teaching Molecular Simulations</vt:lpstr>
      <vt:lpstr>Ch 3 - A Graph-Based Approach to Select Distance Restraints in Free- Energy Calculations with Dual Topology</vt:lpstr>
      <vt:lpstr>Ch 4 – Relative Free-Energy Calculations for Scaffold Hopping-Type Transformations with an Automated RE-EDS Sampling Procedure </vt:lpstr>
      <vt:lpstr>Ch 5 -  A Fast and Flexible API for the Molecular Dynamics Software Package GROMOS</vt:lpstr>
      <vt:lpstr>Ch 6 – Modulation of the Passive Permeability of Semipeptidic Macrocycles Based on the Stereochemistry Change of a Single Atom.</vt:lpstr>
      <vt:lpstr>Free Energy Methods:  Drug-Like Molecules and Macrocycles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Benjamin Schroeder</dc:creator>
  <cp:lastModifiedBy>Schroeder  Benjamin</cp:lastModifiedBy>
  <cp:revision>41</cp:revision>
  <dcterms:created xsi:type="dcterms:W3CDTF">2018-09-05T13:36:28Z</dcterms:created>
  <dcterms:modified xsi:type="dcterms:W3CDTF">2022-01-06T11:50:09Z</dcterms:modified>
</cp:coreProperties>
</file>